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5CE26C"/>
    <a:srgbClr val="206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85" autoAdjust="0"/>
  </p:normalViewPr>
  <p:slideViewPr>
    <p:cSldViewPr snapToGrid="0" snapToObjects="1">
      <p:cViewPr>
        <p:scale>
          <a:sx n="75" d="100"/>
          <a:sy n="75" d="100"/>
        </p:scale>
        <p:origin x="-516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4860D-6197-4D6C-AFCE-FA57A9CC4CE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14FA7-1E56-4CDB-8096-04A2DE571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322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4FA7-1E56-4CDB-8096-04A2DE571F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04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14FA7-1E56-4CDB-8096-04A2DE571F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98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102" y="25400"/>
            <a:ext cx="656589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626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0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7658100" y="0"/>
            <a:ext cx="4533900" cy="6858000"/>
          </a:xfrm>
          <a:prstGeom prst="rect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8420100" y="800100"/>
            <a:ext cx="3149600" cy="43815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5CE26C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-152400" y="-76200"/>
            <a:ext cx="7632700" cy="6858000"/>
          </a:xfrm>
          <a:prstGeom prst="rect">
            <a:avLst/>
          </a:prstGeom>
          <a:solidFill>
            <a:srgbClr val="206A3E"/>
          </a:solidFill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1600" b="1" dirty="0" smtClean="0">
                <a:solidFill>
                  <a:srgbClr val="33CC33"/>
                </a:solidFill>
                <a:latin typeface="Garamond" pitchFamily="18" charset="0"/>
              </a:rPr>
              <a:t>KITAB BUSINESS DEVELOPLMENT SERVICES LIMITED</a:t>
            </a:r>
          </a:p>
          <a:p>
            <a:pPr algn="just"/>
            <a:endParaRPr lang="en-US" sz="1600" b="1" dirty="0">
              <a:latin typeface="Garamond" pitchFamily="18" charset="0"/>
            </a:endParaRPr>
          </a:p>
          <a:p>
            <a:pPr algn="just"/>
            <a:r>
              <a:rPr lang="en-US" sz="1600" b="1" dirty="0" smtClean="0">
                <a:solidFill>
                  <a:srgbClr val="FFC000"/>
                </a:solidFill>
                <a:latin typeface="Garamond" pitchFamily="18" charset="0"/>
              </a:rPr>
              <a:t>INTRODUCING</a:t>
            </a:r>
          </a:p>
          <a:p>
            <a:pPr algn="just"/>
            <a:endParaRPr lang="en-US" sz="1600" b="1" dirty="0">
              <a:latin typeface="Garamond" pitchFamily="18" charset="0"/>
            </a:endParaRPr>
          </a:p>
          <a:p>
            <a:pPr algn="just"/>
            <a:r>
              <a:rPr lang="en-US" sz="3600" b="1" dirty="0" smtClean="0"/>
              <a:t>KITAB PRINTING</a:t>
            </a:r>
            <a:endParaRPr lang="en-US" sz="2800" b="1" dirty="0" smtClean="0">
              <a:solidFill>
                <a:srgbClr val="33CC33"/>
              </a:solidFill>
              <a:latin typeface="Garamond" pitchFamily="18" charset="0"/>
            </a:endParaRPr>
          </a:p>
          <a:p>
            <a:pPr algn="just"/>
            <a:r>
              <a:rPr lang="en-US" sz="2800" b="1" dirty="0" smtClean="0">
                <a:solidFill>
                  <a:srgbClr val="33CC33"/>
                </a:solidFill>
                <a:latin typeface="Garamond" pitchFamily="18" charset="0"/>
              </a:rPr>
              <a:t>PRINT. PROMOTE.</a:t>
            </a:r>
          </a:p>
          <a:p>
            <a:pPr algn="just"/>
            <a:r>
              <a:rPr lang="en-US" sz="2800" b="1" dirty="0" smtClean="0">
                <a:solidFill>
                  <a:srgbClr val="33CC33"/>
                </a:solidFill>
                <a:latin typeface="Garamond" pitchFamily="18" charset="0"/>
              </a:rPr>
              <a:t>PROSPER.</a:t>
            </a:r>
          </a:p>
          <a:p>
            <a:pPr algn="just"/>
            <a:endParaRPr lang="en-US" sz="1600" b="1" dirty="0">
              <a:latin typeface="Garamond" pitchFamily="18" charset="0"/>
            </a:endParaRPr>
          </a:p>
          <a:p>
            <a:pPr algn="just"/>
            <a:endParaRPr lang="en-US" sz="1600" b="1" dirty="0" smtClean="0">
              <a:latin typeface="Garamond" pitchFamily="18" charset="0"/>
            </a:endParaRPr>
          </a:p>
          <a:p>
            <a:pPr algn="just"/>
            <a:r>
              <a:rPr lang="en-US" sz="1600" b="1" dirty="0" smtClean="0">
                <a:latin typeface="Garamond" pitchFamily="18" charset="0"/>
              </a:rPr>
              <a:t>Expanding an established adverting business into printing.</a:t>
            </a:r>
            <a:endParaRPr lang="en-US" sz="1600" b="1" dirty="0">
              <a:latin typeface="Garamond" pitchFamily="18" charset="0"/>
            </a:endParaRPr>
          </a:p>
          <a:p>
            <a:pPr algn="just"/>
            <a:endParaRPr lang="en-US" sz="1600" b="1" dirty="0" smtClean="0">
              <a:solidFill>
                <a:srgbClr val="FFC000"/>
              </a:solidFill>
              <a:latin typeface="Garamond" pitchFamily="18" charset="0"/>
            </a:endParaRPr>
          </a:p>
          <a:p>
            <a:pPr algn="just"/>
            <a:r>
              <a:rPr lang="en-US" sz="1600" b="1" dirty="0" smtClean="0">
                <a:solidFill>
                  <a:srgbClr val="FFC000"/>
                </a:solidFill>
                <a:latin typeface="Garamond" pitchFamily="18" charset="0"/>
              </a:rPr>
              <a:t>____________________</a:t>
            </a:r>
          </a:p>
          <a:p>
            <a:pPr algn="just"/>
            <a:r>
              <a:rPr lang="en-US" sz="1600" b="1" dirty="0">
                <a:latin typeface="Garamond" pitchFamily="18" charset="0"/>
              </a:rPr>
              <a:t> </a:t>
            </a:r>
            <a:r>
              <a:rPr lang="en-US" sz="1600" b="1" dirty="0" smtClean="0">
                <a:latin typeface="Garamond" pitchFamily="18" charset="0"/>
              </a:rPr>
              <a:t>BANK LOAN PROPOSAL</a:t>
            </a:r>
          </a:p>
          <a:p>
            <a:pPr algn="just"/>
            <a:endParaRPr lang="en-US" sz="1600" b="1" dirty="0" smtClean="0">
              <a:latin typeface="Garamond" pitchFamily="18" charset="0"/>
            </a:endParaRPr>
          </a:p>
          <a:p>
            <a:pPr algn="just"/>
            <a:r>
              <a:rPr lang="en-US" sz="2400" dirty="0">
                <a:solidFill>
                  <a:srgbClr val="FFC000"/>
                </a:solidFill>
              </a:rPr>
              <a:t>₦45,000,000</a:t>
            </a:r>
          </a:p>
          <a:p>
            <a:pPr algn="just"/>
            <a:endParaRPr lang="en-US" sz="1600" b="1" dirty="0" smtClean="0">
              <a:latin typeface="Garamond" pitchFamily="18" charset="0"/>
            </a:endParaRPr>
          </a:p>
          <a:p>
            <a:pPr algn="just"/>
            <a:r>
              <a:rPr lang="en-US" sz="1600" b="1" dirty="0" smtClean="0">
                <a:latin typeface="Garamond" pitchFamily="18" charset="0"/>
              </a:rPr>
              <a:t>Funding request for printing equipment and business expansion</a:t>
            </a:r>
          </a:p>
          <a:p>
            <a:pPr algn="just"/>
            <a:endParaRPr lang="en-US" sz="1600" b="1" dirty="0" smtClean="0">
              <a:latin typeface="Garamond" pitchFamily="18" charset="0"/>
            </a:endParaRPr>
          </a:p>
          <a:p>
            <a:pPr algn="just"/>
            <a:endParaRPr lang="en-US" sz="1600" b="1" dirty="0">
              <a:latin typeface="Garamond" pitchFamily="18" charset="0"/>
            </a:endParaRPr>
          </a:p>
          <a:p>
            <a:pPr algn="just"/>
            <a:endParaRPr lang="en-US" sz="1600" b="1" dirty="0" smtClean="0">
              <a:latin typeface="Garamond" pitchFamily="18" charset="0"/>
            </a:endParaRPr>
          </a:p>
          <a:p>
            <a:pPr algn="just"/>
            <a:r>
              <a:rPr lang="en-US" sz="1600" b="1" dirty="0" smtClean="0">
                <a:latin typeface="Garamond" pitchFamily="18" charset="0"/>
              </a:rPr>
              <a:t>1, </a:t>
            </a:r>
            <a:r>
              <a:rPr lang="en-US" sz="1600" b="1" dirty="0" err="1" smtClean="0">
                <a:latin typeface="Garamond" pitchFamily="18" charset="0"/>
              </a:rPr>
              <a:t>Ogunnusi</a:t>
            </a:r>
            <a:r>
              <a:rPr lang="en-US" sz="1600" b="1" dirty="0" smtClean="0">
                <a:latin typeface="Garamond" pitchFamily="18" charset="0"/>
              </a:rPr>
              <a:t> Road, opposite Excellent Hotel, </a:t>
            </a:r>
            <a:r>
              <a:rPr lang="en-US" sz="1600" b="1" dirty="0" err="1" smtClean="0">
                <a:latin typeface="Garamond" pitchFamily="18" charset="0"/>
              </a:rPr>
              <a:t>Ogba</a:t>
            </a:r>
            <a:r>
              <a:rPr lang="en-US" sz="1600" b="1" dirty="0" smtClean="0">
                <a:latin typeface="Garamond" pitchFamily="18" charset="0"/>
              </a:rPr>
              <a:t> </a:t>
            </a:r>
            <a:r>
              <a:rPr lang="en-US" sz="1600" b="1" dirty="0" err="1" smtClean="0">
                <a:latin typeface="Garamond" pitchFamily="18" charset="0"/>
              </a:rPr>
              <a:t>lagos</a:t>
            </a:r>
            <a:r>
              <a:rPr lang="en-US" sz="1600" b="1" dirty="0" smtClean="0">
                <a:latin typeface="Garamond" pitchFamily="18" charset="0"/>
              </a:rPr>
              <a:t> State.</a:t>
            </a:r>
          </a:p>
          <a:p>
            <a:endParaRPr lang="en-US" sz="1600" b="1" dirty="0">
              <a:latin typeface="Garamond" pitchFamily="18" charset="0"/>
            </a:endParaRPr>
          </a:p>
        </p:txBody>
      </p:sp>
      <p:pic>
        <p:nvPicPr>
          <p:cNvPr id="1026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469" y="1033945"/>
            <a:ext cx="2385162" cy="391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91" y="512165"/>
            <a:ext cx="1747418" cy="16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Oval 23"/>
          <p:cNvSpPr/>
          <p:nvPr/>
        </p:nvSpPr>
        <p:spPr>
          <a:xfrm>
            <a:off x="9144000" y="3517900"/>
            <a:ext cx="1651000" cy="1663700"/>
          </a:xfrm>
          <a:prstGeom prst="ellipse">
            <a:avLst/>
          </a:prstGeom>
          <a:solidFill>
            <a:srgbClr val="FFC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GROWTH</a:t>
            </a:r>
          </a:p>
          <a:p>
            <a:pPr algn="ctr"/>
            <a:r>
              <a:rPr lang="en-US" dirty="0"/>
              <a:t>THROUGH</a:t>
            </a:r>
          </a:p>
          <a:p>
            <a:pPr algn="ctr"/>
            <a:r>
              <a:rPr lang="en-US" dirty="0"/>
              <a:t>PRINT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rPr dirty="0"/>
              <a:t>THE BIG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rPr dirty="0"/>
              <a:t>Every brand needs to be seen. Great brands need to be remembered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31520" y="1554480"/>
            <a:ext cx="4937760" cy="12801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000" b="1">
                <a:solidFill>
                  <a:srgbClr val="0D3D2D"/>
                </a:solidFill>
                <a:latin typeface="Aptos"/>
              </a:defRPr>
            </a:pPr>
            <a:r>
              <a:t>KITAB already helps brands gain visibility through outdoor advertising. Printing gives those same clients another way to bring their message to life.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80760" y="1554480"/>
            <a:ext cx="5303520" cy="3520440"/>
          </a:xfrm>
          <a:prstGeom prst="roundRect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0" y="1847088"/>
            <a:ext cx="45720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>
                <a:solidFill>
                  <a:srgbClr val="9DDB5B"/>
                </a:solidFill>
                <a:latin typeface="Aptos"/>
              </a:defRPr>
            </a:pPr>
            <a:r>
              <a:t>ONE CLIENT RELATIONSHIP</a:t>
            </a:r>
          </a:p>
        </p:txBody>
      </p:sp>
      <p:sp>
        <p:nvSpPr>
          <p:cNvPr id="7" name="Oval 6"/>
          <p:cNvSpPr/>
          <p:nvPr/>
        </p:nvSpPr>
        <p:spPr>
          <a:xfrm>
            <a:off x="6583680" y="2560320"/>
            <a:ext cx="1097280" cy="1097280"/>
          </a:xfrm>
          <a:prstGeom prst="ellipse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SEE</a:t>
            </a:r>
          </a:p>
        </p:txBody>
      </p:sp>
      <p:sp>
        <p:nvSpPr>
          <p:cNvPr id="8" name="Oval 7"/>
          <p:cNvSpPr/>
          <p:nvPr/>
        </p:nvSpPr>
        <p:spPr>
          <a:xfrm>
            <a:off x="8229600" y="2560320"/>
            <a:ext cx="1097280" cy="1097280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D3D2D"/>
                </a:solidFill>
                <a:latin typeface="Aptos"/>
              </a:defRPr>
            </a:pPr>
            <a:r>
              <a:t>PRINT</a:t>
            </a:r>
          </a:p>
        </p:txBody>
      </p:sp>
      <p:sp>
        <p:nvSpPr>
          <p:cNvPr id="9" name="Oval 8"/>
          <p:cNvSpPr/>
          <p:nvPr/>
        </p:nvSpPr>
        <p:spPr>
          <a:xfrm>
            <a:off x="9875520" y="2560320"/>
            <a:ext cx="1097280" cy="1097280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0D3D2D"/>
                </a:solidFill>
                <a:latin typeface="Aptos"/>
              </a:defRPr>
            </a:pPr>
            <a:r>
              <a:t>GROW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635240" y="3108960"/>
            <a:ext cx="59436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326880" y="3108960"/>
            <a:ext cx="548640" cy="0"/>
          </a:xfrm>
          <a:prstGeom prst="line">
            <a:avLst/>
          </a:prstGeom>
          <a:ln w="254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0" y="3977639"/>
            <a:ext cx="4663440" cy="6400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A connected offer: outdoor advertising + printing + repeat opportunities.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800600"/>
            <a:ext cx="466344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0">
                <a:solidFill>
                  <a:srgbClr val="677C71"/>
                </a:solidFill>
                <a:latin typeface="Aptos"/>
              </a:defRPr>
            </a:pPr>
            <a:r>
              <a:t>The opportunity is not just to buy machines. It is to deepen client relationships and widen the services KITAB can deliver.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THE FOUNDATION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Build on what KITAB already does well.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417320"/>
            <a:ext cx="4709160" cy="10058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800" b="0">
                <a:solidFill>
                  <a:srgbClr val="23342C"/>
                </a:solidFill>
                <a:latin typeface="Aptos"/>
              </a:defRPr>
            </a:pPr>
            <a:r>
              <a:t>Kitab Business Development Services Limited operates in advertising, including outdoor advertising such as lamp-pole placements and related media services.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788920"/>
            <a:ext cx="3337560" cy="1874519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77240" y="2788920"/>
            <a:ext cx="82296" cy="1874519"/>
          </a:xfrm>
          <a:prstGeom prst="rect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944368"/>
            <a:ext cx="292607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0D3D2D"/>
                </a:solidFill>
                <a:latin typeface="Aptos"/>
              </a:defRPr>
            </a:pPr>
            <a:r>
              <a:t>EXISTING CAPABILITY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383279"/>
            <a:ext cx="2926079" cy="11612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3342C"/>
                </a:solidFill>
                <a:latin typeface="Aptos"/>
              </a:defRPr>
            </a:pPr>
            <a:r>
              <a:rPr dirty="0"/>
              <a:t>Outdoor advertising and client relationships.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788920"/>
            <a:ext cx="3337560" cy="1874519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34840" y="2788920"/>
            <a:ext cx="82296" cy="1874519"/>
          </a:xfrm>
          <a:prstGeom prst="rect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2944368"/>
            <a:ext cx="292607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0D3D2D"/>
                </a:solidFill>
                <a:latin typeface="Aptos"/>
              </a:defRPr>
            </a:pPr>
            <a:r>
              <a:t>NEW SERVICE 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383279"/>
            <a:ext cx="2926079" cy="11612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3342C"/>
                </a:solidFill>
                <a:latin typeface="Aptos"/>
              </a:defRPr>
            </a:pPr>
            <a:r>
              <a:t>KITAB Printing, supported by dedicated production equipment.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2788920"/>
            <a:ext cx="3337560" cy="1874519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2788920"/>
            <a:ext cx="82296" cy="1874519"/>
          </a:xfrm>
          <a:prstGeom prst="rect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21040" y="2944368"/>
            <a:ext cx="2926079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0D3D2D"/>
                </a:solidFill>
                <a:latin typeface="Aptos"/>
              </a:defRPr>
            </a:pPr>
            <a:r>
              <a:t>CONNECTED OFFER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3383279"/>
            <a:ext cx="2926079" cy="116128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23342C"/>
                </a:solidFill>
                <a:latin typeface="Aptos"/>
              </a:defRPr>
            </a:pPr>
            <a:r>
              <a:t>A single partner for more of the client's campaign needs.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1">
                <a:solidFill>
                  <a:srgbClr val="0D3D2D"/>
                </a:solidFill>
                <a:latin typeface="Aptos"/>
              </a:defRPr>
            </a:pPr>
            <a:r>
              <a:rPr dirty="0"/>
              <a:t>Strategic logic: expand from a known service base rather than build an unrelated business from scratch.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THE CUSTOMER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Campaigns rarely stop at one format.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498348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51560" y="1828800"/>
            <a:ext cx="502920" cy="502920"/>
          </a:xfrm>
          <a:prstGeom prst="ellipse">
            <a:avLst/>
          </a:prstGeom>
          <a:solidFill>
            <a:srgbClr val="E979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1847088"/>
            <a:ext cx="347472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0D3D2D"/>
                </a:solidFill>
                <a:latin typeface="Aptos"/>
              </a:defRPr>
            </a:pPr>
            <a:r>
              <a:t>THE FRICTION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" y="2560320"/>
            <a:ext cx="4160520" cy="12801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0">
                <a:solidFill>
                  <a:srgbClr val="23342C"/>
                </a:solidFill>
                <a:latin typeface="Aptos"/>
              </a:defRPr>
            </a:pPr>
            <a:r>
              <a:rPr dirty="0"/>
              <a:t>A business may need outdoor advertising and printed materials for the same promotion—often requiring separate suppliers and coordination.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1508760"/>
            <a:ext cx="4983480" cy="3474720"/>
          </a:xfrm>
          <a:prstGeom prst="roundRect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766560" y="1828800"/>
            <a:ext cx="502920" cy="502920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D3D2D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2360" y="1847088"/>
            <a:ext cx="356616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1">
                <a:solidFill>
                  <a:srgbClr val="9DDB5B"/>
                </a:solidFill>
                <a:latin typeface="Aptos"/>
              </a:defRPr>
            </a:pPr>
            <a:r>
              <a:t>THE KITAB ADVANTAGE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2560320"/>
            <a:ext cx="4160520" cy="12801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ptos"/>
              </a:defRPr>
            </a:pPr>
            <a:r>
              <a:t>KITAB can offer a more connected service relationship, with bundled advertising and print options where they fit the client brief.</a:t>
            </a:r>
          </a:p>
        </p:txBody>
      </p:sp>
      <p:sp>
        <p:nvSpPr>
          <p:cNvPr id="12" name="Oval 11"/>
          <p:cNvSpPr/>
          <p:nvPr/>
        </p:nvSpPr>
        <p:spPr>
          <a:xfrm>
            <a:off x="5596128" y="2834640"/>
            <a:ext cx="685800" cy="685800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D3D2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40680"/>
            <a:ext cx="103327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500" b="1">
                <a:solidFill>
                  <a:srgbClr val="197D52"/>
                </a:solidFill>
                <a:latin typeface="Aptos"/>
              </a:defRPr>
            </a:pPr>
            <a:r>
              <a:t>Client value to pursue: convenience, coordinated campaign delivery and more reasons to return.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HOW THE BUSINESS EARNS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Four connected ways to create revenue.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63040"/>
            <a:ext cx="5074920" cy="1691640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05840" y="1709928"/>
            <a:ext cx="566928" cy="566928"/>
          </a:xfrm>
          <a:prstGeom prst="ellipse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1700784"/>
            <a:ext cx="3749039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PRINT ORDERS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2157984"/>
            <a:ext cx="3794760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rPr lang="en-US" dirty="0" smtClean="0"/>
              <a:t>Everything printable ranging from </a:t>
            </a:r>
            <a:r>
              <a:rPr lang="en-US" dirty="0" err="1"/>
              <a:t>D</a:t>
            </a:r>
            <a:r>
              <a:rPr lang="en-US" dirty="0" err="1" smtClean="0"/>
              <a:t>tf</a:t>
            </a:r>
            <a:r>
              <a:rPr lang="en-US" dirty="0" smtClean="0"/>
              <a:t>  printings, cups, shirts, brochures, paper bags, flyers, etc..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263640" y="1463040"/>
            <a:ext cx="5074920" cy="1691640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492240" y="1709928"/>
            <a:ext cx="566928" cy="566928"/>
          </a:xfrm>
          <a:prstGeom prst="ellipse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59" y="1700784"/>
            <a:ext cx="3749039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OUTDOOR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3759" y="2157984"/>
            <a:ext cx="3794760" cy="7498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Lamp-pole advertising and related placements from existing operations.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57600"/>
            <a:ext cx="5074920" cy="1691640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05840" y="3904487"/>
            <a:ext cx="566928" cy="566928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D3D2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895344"/>
            <a:ext cx="3749039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BUNDLED CAMPAIGNS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4352544"/>
            <a:ext cx="3794760" cy="7498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Combined printing and advertising offers for clients who need both.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3657600"/>
            <a:ext cx="5074920" cy="1691640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92240" y="3904487"/>
            <a:ext cx="566928" cy="566928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0D3D2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59" y="3895344"/>
            <a:ext cx="3749039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REPEAT ORDERS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59" y="4352544"/>
            <a:ext cx="3794760" cy="7498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Build ongoing relationships with corporates, SMEs and event organisers.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60120" y="5715000"/>
            <a:ext cx="10241280" cy="438912"/>
          </a:xfrm>
          <a:prstGeom prst="roundRect">
            <a:avLst/>
          </a:prstGeom>
          <a:solidFill>
            <a:srgbClr val="DDF6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43000" y="5815584"/>
            <a:ext cx="987552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>
                <a:solidFill>
                  <a:srgbClr val="0D3D2D"/>
                </a:solidFill>
                <a:latin typeface="Aptos"/>
              </a:defRPr>
            </a:pPr>
            <a:r>
              <a:t>Growth loop: serve → cross-sell → deliver well → earn repeat business.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WHO WE CAN SERVE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A practical starting market—then room to grow.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55448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1554480"/>
            <a:ext cx="82296" cy="1645920"/>
          </a:xfrm>
          <a:prstGeom prst="rect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70992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EXISTING CLIENTS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4884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Introduce printing to clients already using KITAB's advertising services.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5448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63640" y="1554480"/>
            <a:ext cx="82296" cy="1645920"/>
          </a:xfrm>
          <a:prstGeom prst="rect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70992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CORPORATE TEAMS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Campaign materials, promotional items and business print needs.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70332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3703320"/>
            <a:ext cx="82296" cy="1645920"/>
          </a:xfrm>
          <a:prstGeom prst="rect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85876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SMEs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29768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Brand visibility and printed materials for promotions and customer engagement.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370332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63640" y="3703320"/>
            <a:ext cx="82296" cy="1645920"/>
          </a:xfrm>
          <a:prstGeom prst="rect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0" y="385876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0D3D2D"/>
                </a:solidFill>
                <a:latin typeface="Aptos"/>
              </a:defRPr>
            </a:pPr>
            <a:r>
              <a:t>EVENT ORGANISERS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29768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Campaign-related print needs and promotional materials, subject to capacity.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806440"/>
            <a:ext cx="104241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00" b="0">
                <a:solidFill>
                  <a:srgbClr val="677C71"/>
                </a:solidFill>
                <a:latin typeface="Aptos"/>
              </a:defRPr>
            </a:pPr>
            <a:r>
              <a:t>Market sizing, competitor pricing and confirmed customer demand should be validated before final investment terms.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7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9DDB5B"/>
                </a:solidFill>
                <a:latin typeface="Aptos"/>
              </a:defRPr>
            </a:pPr>
            <a:r>
              <a:t>THE FUNDING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"/>
              </a:defRPr>
            </a:pPr>
            <a:r>
              <a:t>₦45 million to equip the printing growth engine.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45720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9DDB5B"/>
                </a:solidFill>
                <a:latin typeface="Aptos"/>
              </a:defRPr>
            </a:pPr>
            <a:r>
              <a:t>PROPOSED EQUIPMENT FUNDING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65960"/>
            <a:ext cx="521208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"/>
              </a:defRPr>
            </a:pPr>
            <a:r>
              <a:rPr dirty="0"/>
              <a:t>₦45,000,000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063240"/>
            <a:ext cx="4389120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0">
                <a:solidFill>
                  <a:srgbClr val="DEEFE4"/>
                </a:solidFill>
                <a:latin typeface="Aptos"/>
              </a:defRPr>
            </a:pPr>
            <a:r>
              <a:t>The proposal identifies equipment acquisition as the core use of funds for launching KITAB Printing.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89320" y="1554480"/>
            <a:ext cx="5257800" cy="3429000"/>
          </a:xfrm>
          <a:prstGeom prst="roundRect">
            <a:avLst/>
          </a:prstGeom>
          <a:solidFill>
            <a:srgbClr val="0D3D2D"/>
          </a:solidFill>
          <a:ln w="12700">
            <a:solidFill>
              <a:srgbClr val="197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55080" y="1874519"/>
            <a:ext cx="448056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500" b="1">
                <a:solidFill>
                  <a:srgbClr val="9DDB5B"/>
                </a:solidFill>
                <a:latin typeface="Aptos"/>
              </a:defRPr>
            </a:pPr>
            <a:r>
              <a:t>WHAT THE FUNDING SUPPORTS</a:t>
            </a:r>
          </a:p>
        </p:txBody>
      </p:sp>
      <p:sp>
        <p:nvSpPr>
          <p:cNvPr id="9" name="Oval 8"/>
          <p:cNvSpPr/>
          <p:nvPr/>
        </p:nvSpPr>
        <p:spPr>
          <a:xfrm>
            <a:off x="6400800" y="2624328"/>
            <a:ext cx="109728" cy="109728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20256" y="2514600"/>
            <a:ext cx="4169663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ptos"/>
              </a:defRPr>
            </a:pPr>
            <a:r>
              <a:t>Printing production equipment</a:t>
            </a:r>
          </a:p>
        </p:txBody>
      </p:sp>
      <p:sp>
        <p:nvSpPr>
          <p:cNvPr id="11" name="Oval 10"/>
          <p:cNvSpPr/>
          <p:nvPr/>
        </p:nvSpPr>
        <p:spPr>
          <a:xfrm>
            <a:off x="6400800" y="3355848"/>
            <a:ext cx="109728" cy="109728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0256" y="3246120"/>
            <a:ext cx="4169663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ptos"/>
              </a:defRPr>
            </a:pPr>
            <a:r>
              <a:t>Itemised supplier-backed equipment budget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0" y="4087368"/>
            <a:ext cx="109728" cy="109728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0256" y="3977639"/>
            <a:ext cx="4169663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FFFFFF"/>
                </a:solidFill>
                <a:latin typeface="Aptos"/>
              </a:defRPr>
            </a:pPr>
            <a:r>
              <a:t>Installation, warranty and delivery details to be confirmed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257800"/>
            <a:ext cx="1005840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1">
                <a:solidFill>
                  <a:srgbClr val="DCEFE4"/>
                </a:solidFill>
                <a:latin typeface="Aptos"/>
              </a:defRPr>
            </a:pPr>
            <a:r>
              <a:t>Investor terms—equity, profit share, revenue share or another structure—are open for discussion and should be agreed transparently.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B0CDBE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B0CDBE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9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FROM IDEA TO OPERATION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A disciplined launch plan.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1371600"/>
            <a:ext cx="521207" cy="521207"/>
          </a:xfrm>
          <a:prstGeom prst="ellipse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5920" y="1408176"/>
            <a:ext cx="15087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SPECIFY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54680" y="1389888"/>
            <a:ext cx="7772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Finalise equipment, production capacity and supplier quotations.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129284" y="1901952"/>
            <a:ext cx="0" cy="292608"/>
          </a:xfrm>
          <a:prstGeom prst="line">
            <a:avLst/>
          </a:prstGeom>
          <a:ln w="19050">
            <a:solidFill>
              <a:srgbClr val="CBE2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68680" y="2267712"/>
            <a:ext cx="521207" cy="521207"/>
          </a:xfrm>
          <a:prstGeom prst="ellipse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2304288"/>
            <a:ext cx="15087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VALIDATE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4680" y="2286000"/>
            <a:ext cx="7772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Gather customer feedback, likely orders and realistic pricing assumptions.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129284" y="2798064"/>
            <a:ext cx="0" cy="292608"/>
          </a:xfrm>
          <a:prstGeom prst="line">
            <a:avLst/>
          </a:prstGeom>
          <a:ln w="19050">
            <a:solidFill>
              <a:srgbClr val="CBE2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3163824"/>
            <a:ext cx="521207" cy="521207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D3D2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200400"/>
            <a:ext cx="15087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3182112"/>
            <a:ext cx="7772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Build monthly sales, cost, profit and cash-flow projections.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29284" y="3694176"/>
            <a:ext cx="0" cy="292608"/>
          </a:xfrm>
          <a:prstGeom prst="line">
            <a:avLst/>
          </a:prstGeom>
          <a:ln w="19050">
            <a:solidFill>
              <a:srgbClr val="CBE2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68680" y="4059935"/>
            <a:ext cx="521207" cy="521207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D3D2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4096511"/>
            <a:ext cx="15087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INSTALL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54680" y="4078223"/>
            <a:ext cx="7772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Acquire equipment, install, train operators and test production.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129284" y="4590288"/>
            <a:ext cx="0" cy="292608"/>
          </a:xfrm>
          <a:prstGeom prst="line">
            <a:avLst/>
          </a:prstGeom>
          <a:ln w="19050">
            <a:solidFill>
              <a:srgbClr val="CBE2D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68680" y="4956048"/>
            <a:ext cx="521207" cy="521207"/>
          </a:xfrm>
          <a:prstGeom prst="ellipse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45920" y="4992624"/>
            <a:ext cx="150876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GROW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54680" y="4974336"/>
            <a:ext cx="777240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0">
                <a:solidFill>
                  <a:srgbClr val="23342C"/>
                </a:solidFill>
                <a:latin typeface="Aptos"/>
              </a:defRPr>
            </a:pPr>
            <a:r>
              <a:t>Track order conversion, turnaround time, margins and repeat business.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INVESTOR CONFIDENCE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Know the risks. Put controls in place.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508760"/>
            <a:ext cx="10652760" cy="804672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673351"/>
            <a:ext cx="32461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Demand comes in slower than planned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89120" y="1645919"/>
            <a:ext cx="658368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Start with existing client outreach; track leads, conversion and repeat orders.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468880"/>
            <a:ext cx="10652760" cy="804672"/>
          </a:xfrm>
          <a:prstGeom prst="round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2633472"/>
            <a:ext cx="32461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Equipment delays or downtime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2606040"/>
            <a:ext cx="658368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Confirm warranties, delivery, installation and after-sales support.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3429000"/>
            <a:ext cx="10652760" cy="804672"/>
          </a:xfrm>
          <a:prstGeom prst="roundRect">
            <a:avLst/>
          </a:prstGeom>
          <a:solidFill>
            <a:srgbClr val="F2F9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3593592"/>
            <a:ext cx="32461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Input and maintenance costs rise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3566160"/>
            <a:ext cx="658368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Monitor unit costs, waste and pricing; maintain equipment properly.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4389120"/>
            <a:ext cx="10652760" cy="804672"/>
          </a:xfrm>
          <a:prstGeom prst="round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4553712"/>
            <a:ext cx="32461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300" b="1">
                <a:solidFill>
                  <a:srgbClr val="0D3D2D"/>
                </a:solidFill>
                <a:latin typeface="Aptos"/>
              </a:defRPr>
            </a:pPr>
            <a:r>
              <a:t>Cash flow becomes tight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4526280"/>
            <a:ext cx="6583680" cy="4754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Use a monthly forecast, manage customer credit and track collections.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623560"/>
            <a:ext cx="1024128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>
                <a:solidFill>
                  <a:srgbClr val="197D52"/>
                </a:solidFill>
                <a:latin typeface="Aptos"/>
              </a:defRPr>
            </a:pPr>
            <a:r>
              <a:t>The aim: make the opportunity investable through evidence, transparent reporting and careful execution.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320040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000" b="1">
                <a:solidFill>
                  <a:srgbClr val="197D52"/>
                </a:solidFill>
                <a:latin typeface="Aptos"/>
              </a:defRPr>
            </a:pPr>
            <a:r>
              <a:t>TURN INTEREST INTO A DECISION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972800" cy="6583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2800" b="1">
                <a:solidFill>
                  <a:srgbClr val="0D3D2D"/>
                </a:solidFill>
                <a:latin typeface="Aptos"/>
              </a:defRPr>
            </a:pPr>
            <a:r>
              <a:t>The evidence pack that will strengthen the pitch.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55448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1554480"/>
            <a:ext cx="82296" cy="1645920"/>
          </a:xfrm>
          <a:prstGeom prst="rect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70992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1">
                <a:solidFill>
                  <a:srgbClr val="0D3D2D"/>
                </a:solidFill>
                <a:latin typeface="Aptos"/>
              </a:defRPr>
            </a:pPr>
            <a:r>
              <a:t>EQUIPMENT QUOTES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4884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rPr dirty="0"/>
              <a:t>Exact machines, supplier, price, warranty, delivery and installation.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5448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63640" y="1554480"/>
            <a:ext cx="82296" cy="1645920"/>
          </a:xfrm>
          <a:prstGeom prst="rect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170992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1">
                <a:solidFill>
                  <a:srgbClr val="0D3D2D"/>
                </a:solidFill>
                <a:latin typeface="Aptos"/>
              </a:defRPr>
            </a:pPr>
            <a:r>
              <a:t>CUSTOMER PIPELINE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14884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Existing client list, enquiries, likely orders, letters of intent or contracts where available.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5760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7240" y="3657600"/>
            <a:ext cx="82296" cy="1645920"/>
          </a:xfrm>
          <a:prstGeom prst="rect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81304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1">
                <a:solidFill>
                  <a:srgbClr val="0D3D2D"/>
                </a:solidFill>
                <a:latin typeface="Aptos"/>
              </a:defRPr>
            </a:pPr>
            <a:r>
              <a:t>FINANCIAL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25196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t>Monthly revenue assumptions, material costs, salaries, rent, maintenance, tax and cash flow.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3657600"/>
            <a:ext cx="50749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63640" y="3657600"/>
            <a:ext cx="82296" cy="1645920"/>
          </a:xfrm>
          <a:prstGeom prst="rect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92240" y="3813048"/>
            <a:ext cx="466344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400" b="1">
                <a:solidFill>
                  <a:srgbClr val="0D3D2D"/>
                </a:solidFill>
                <a:latin typeface="Aptos"/>
              </a:defRPr>
            </a:pPr>
            <a:r>
              <a:t>INVESTMENT TERMS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251960"/>
            <a:ext cx="4663440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0">
                <a:solidFill>
                  <a:srgbClr val="23342C"/>
                </a:solidFill>
                <a:latin typeface="Aptos"/>
              </a:defRPr>
            </a:pPr>
            <a:r>
              <a:rPr dirty="0"/>
              <a:t>How much capital is </a:t>
            </a:r>
            <a:r>
              <a:rPr dirty="0" smtClean="0"/>
              <a:t>sought, what the investor receives and how performance will be </a:t>
            </a:r>
            <a:r>
              <a:rPr dirty="0"/>
              <a:t>reported.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7D9486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7D9486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12480" y="0"/>
            <a:ext cx="3840480" cy="6858000"/>
          </a:xfrm>
          <a:prstGeom prst="rect">
            <a:avLst/>
          </a:prstGeom>
          <a:solidFill>
            <a:srgbClr val="197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32520" y="960120"/>
            <a:ext cx="2514600" cy="2514600"/>
          </a:xfrm>
          <a:prstGeom prst="ellipse">
            <a:avLst/>
          </a:prstGeom>
          <a:solidFill>
            <a:srgbClr val="9DD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189720" y="1417320"/>
            <a:ext cx="1600200" cy="1600200"/>
          </a:xfrm>
          <a:prstGeom prst="ellipse">
            <a:avLst/>
          </a:prstGeom>
          <a:solidFill>
            <a:srgbClr val="0D3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601200" y="1828800"/>
            <a:ext cx="777240" cy="777240"/>
          </a:xfrm>
          <a:prstGeom prst="ellipse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777240"/>
            <a:ext cx="6217920" cy="29260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1">
                <a:solidFill>
                  <a:srgbClr val="9DDB5B"/>
                </a:solidFill>
                <a:latin typeface="Aptos"/>
              </a:defRPr>
            </a:pPr>
            <a:r>
              <a:t>THE NEXT CHAPTER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7223760" cy="1417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"/>
              </a:defRPr>
            </a:pPr>
            <a:r>
              <a:t>Let's make KITAB the partner\nthat helps brands show 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6720840" cy="960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700" b="0">
                <a:solidFill>
                  <a:srgbClr val="E1F1E7"/>
                </a:solidFill>
                <a:latin typeface="Aptos"/>
              </a:defRPr>
            </a:pPr>
            <a:r>
              <a:t>With the right equipment, client focus and execution, KITAB Printing can extend an existing advertising business into a broader service offer.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4709160"/>
            <a:ext cx="3931920" cy="685800"/>
          </a:xfrm>
          <a:prstGeom prst="roundRect">
            <a:avLst/>
          </a:prstGeom>
          <a:solidFill>
            <a:srgbClr val="EFBE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4910328"/>
            <a:ext cx="36118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300" b="1">
                <a:solidFill>
                  <a:srgbClr val="0D3D2D"/>
                </a:solidFill>
                <a:latin typeface="Aptos"/>
              </a:defRPr>
            </a:pPr>
            <a:r>
              <a:t>₦45,000,000  |  EQUIPMENT FUNDING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806440"/>
            <a:ext cx="676656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1200" b="1">
                <a:solidFill>
                  <a:srgbClr val="FFFFFF"/>
                </a:solidFill>
                <a:latin typeface="Aptos"/>
              </a:defRPr>
            </a:pPr>
            <a:r>
              <a:t>Kitab Business Development Services Limited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6144768"/>
            <a:ext cx="694944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900" b="0">
                <a:solidFill>
                  <a:srgbClr val="C9E0D1"/>
                </a:solidFill>
                <a:latin typeface="Aptos"/>
              </a:defRPr>
            </a:pPr>
            <a:r>
              <a:t>1 Ogunnusi Road, opposite Excellent Hotel, Ogba, Lagos State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510528"/>
            <a:ext cx="91440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>
              <a:defRPr sz="800" b="1">
                <a:solidFill>
                  <a:srgbClr val="B0CDBE"/>
                </a:solidFill>
                <a:latin typeface="Aptos"/>
              </a:defRPr>
            </a:pPr>
            <a:r>
              <a:t>KITAB BUSINESS DEVELOPMENT SERVICES LIMITED  •  INVESTOR PITCH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900" b="1">
                <a:solidFill>
                  <a:srgbClr val="B0CDBE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136</TotalTime>
  <Words>937</Words>
  <Application>Microsoft Office PowerPoint</Application>
  <PresentationFormat>Custom</PresentationFormat>
  <Paragraphs>155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KITAB Printing — Premium Green Investor Pitch</dc:title>
  <dc:subject>Investor presentation for KITAB Printing equipment funding</dc:subject>
  <dc:creator>Kitab Business Development Services Limited</dc:creator>
  <cp:keywords>KITAB Printing, investor pitch, green presentation, printing, outdoor advertising</cp:keywords>
  <dc:description>generated using python-pptx</dc:description>
  <cp:lastModifiedBy>HP</cp:lastModifiedBy>
  <cp:revision>15</cp:revision>
  <dcterms:created xsi:type="dcterms:W3CDTF">2013-01-27T09:14:16Z</dcterms:created>
  <dcterms:modified xsi:type="dcterms:W3CDTF">2026-10-26T15:54:07Z</dcterms:modified>
</cp:coreProperties>
</file>